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09" r:id="rId2"/>
    <p:sldId id="325" r:id="rId3"/>
    <p:sldId id="326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22" r:id="rId13"/>
    <p:sldId id="323" r:id="rId14"/>
    <p:sldId id="324" r:id="rId15"/>
    <p:sldId id="319" r:id="rId16"/>
    <p:sldId id="320" r:id="rId17"/>
    <p:sldId id="328" r:id="rId18"/>
    <p:sldId id="329" r:id="rId19"/>
    <p:sldId id="330" r:id="rId20"/>
    <p:sldId id="331" r:id="rId21"/>
    <p:sldId id="332" r:id="rId22"/>
    <p:sldId id="327" r:id="rId23"/>
    <p:sldId id="278" r:id="rId24"/>
    <p:sldId id="260" r:id="rId25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53" autoAdjust="0"/>
    <p:restoredTop sz="94655"/>
  </p:normalViewPr>
  <p:slideViewPr>
    <p:cSldViewPr>
      <p:cViewPr varScale="1">
        <p:scale>
          <a:sx n="108" d="100"/>
          <a:sy n="108" d="100"/>
        </p:scale>
        <p:origin x="1662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23/01/2023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23/01/2023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306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40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310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070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135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357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887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590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8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84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06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5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6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225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PT" dirty="0">
                <a:latin typeface="Arial" pitchFamily="34" charset="0"/>
              </a:rPr>
              <a:t>Tiago (acabar referencias)</a:t>
            </a:r>
          </a:p>
        </p:txBody>
      </p:sp>
    </p:spTree>
    <p:extLst>
      <p:ext uri="{BB962C8B-B14F-4D97-AF65-F5344CB8AC3E}">
        <p14:creationId xmlns:p14="http://schemas.microsoft.com/office/powerpoint/2010/main" val="931110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65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953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869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700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81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378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014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1/23/2023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1/23/2023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1/23/2023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1/23/2023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1/23/2023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1/23/2023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1/23/2023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1/23/2023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1/23/2023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1/23/2023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1/23/2023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1/23/2023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8711030/fetch-partial-string-matched-html-tag-using-xpath" TargetMode="External"/><Relationship Id="rId13" Type="http://schemas.openxmlformats.org/officeDocument/2006/relationships/image" Target="../media/image5.png"/><Relationship Id="rId3" Type="http://schemas.openxmlformats.org/officeDocument/2006/relationships/hyperlink" Target="https://bitbucket.org/luisteofilo/systems-integration/src/tp2/" TargetMode="External"/><Relationship Id="rId7" Type="http://schemas.openxmlformats.org/officeDocument/2006/relationships/hyperlink" Target="https://www.w3schools.com/xml/xpath_syntax.asp" TargetMode="Externa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xml/xpath_examples.asp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www.liquid-technologies.com/xml-schema-tutorial/xsd-conventions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www.kaggle.com/datasets/cashncarry/fifa-22-complete-player-dataset?select=players_fifa22.csv" TargetMode="External"/><Relationship Id="rId9" Type="http://schemas.openxmlformats.org/officeDocument/2006/relationships/hyperlink" Target="https://nominatim.org/release-docs/develop/api/Search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05" y="0"/>
            <a:ext cx="99822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2405971"/>
            <a:ext cx="5486400" cy="552329"/>
          </a:xfrm>
        </p:spPr>
        <p:txBody>
          <a:bodyPr>
            <a:normAutofit/>
          </a:bodyPr>
          <a:lstStyle/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INTEGRAÇÃO DE SISTEMAS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762000" y="6394330"/>
            <a:ext cx="8191499" cy="276444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 u="sng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| Escola Superior de Tecnologia e Gestão| Unidade Curricular: </a:t>
            </a:r>
            <a:r>
              <a:rPr lang="pt-PT" sz="11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INTEGRAÇÃO DE SISTEMAS </a:t>
            </a:r>
            <a:r>
              <a:rPr lang="pt-PT" sz="11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| Ano Letivo 2022/2023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30" y="392731"/>
            <a:ext cx="3872752" cy="962356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6D890E14-880C-4963-9EA0-EE9200F689F8}"/>
              </a:ext>
            </a:extLst>
          </p:cNvPr>
          <p:cNvSpPr txBox="1">
            <a:spLocks/>
          </p:cNvSpPr>
          <p:nvPr/>
        </p:nvSpPr>
        <p:spPr>
          <a:xfrm>
            <a:off x="892549" y="5635668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24760 – João Rafael Gonçalves Correia;</a:t>
            </a:r>
          </a:p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25870 – Luís Diogo Silva Carreira;</a:t>
            </a:r>
          </a:p>
          <a:p>
            <a:pPr algn="l"/>
            <a:endParaRPr lang="pt-PT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DB7617E-BD9F-40A8-BCFA-781CEC4CEE46}"/>
              </a:ext>
            </a:extLst>
          </p:cNvPr>
          <p:cNvSpPr txBox="1">
            <a:spLocks/>
          </p:cNvSpPr>
          <p:nvPr/>
        </p:nvSpPr>
        <p:spPr>
          <a:xfrm>
            <a:off x="4953495" y="5615784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Orientador(</a:t>
            </a:r>
            <a:r>
              <a:rPr lang="pt-PT" sz="105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es</a:t>
            </a: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):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Professor Doutor Jorge Ribeiro, Professor Doutor Luís Teófilo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02F2A86-A50E-0283-3B8A-EB9B059E210D}"/>
              </a:ext>
            </a:extLst>
          </p:cNvPr>
          <p:cNvSpPr txBox="1"/>
          <p:nvPr/>
        </p:nvSpPr>
        <p:spPr>
          <a:xfrm>
            <a:off x="838200" y="1273976"/>
            <a:ext cx="9266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1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Licenciatura em ENGENHARIA INFORMÁTICA / </a:t>
            </a:r>
            <a:r>
              <a:rPr lang="pt-PT" sz="1800" b="1" u="sng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Degree</a:t>
            </a:r>
            <a:r>
              <a:rPr lang="pt-PT" sz="1800" b="1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1800" b="1" cap="all" dirty="0" err="1">
                <a:solidFill>
                  <a:srgbClr val="FFFF00"/>
                </a:solidFill>
              </a:rPr>
              <a:t>Informatics</a:t>
            </a:r>
            <a:r>
              <a:rPr lang="pt-PT" sz="1800" b="1" cap="all" dirty="0">
                <a:solidFill>
                  <a:srgbClr val="FFFF00"/>
                </a:solidFill>
              </a:rPr>
              <a:t> </a:t>
            </a:r>
            <a:r>
              <a:rPr lang="pt-PT" sz="1800" b="1" cap="all" dirty="0" err="1">
                <a:solidFill>
                  <a:srgbClr val="FFFF00"/>
                </a:solidFill>
              </a:rPr>
              <a:t>engineering</a:t>
            </a:r>
            <a:endParaRPr lang="pt-PT" dirty="0">
              <a:solidFill>
                <a:srgbClr val="FFFF00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331B8A6-B954-F04D-0378-7F3DD744E30A}"/>
              </a:ext>
            </a:extLst>
          </p:cNvPr>
          <p:cNvSpPr txBox="1">
            <a:spLocks/>
          </p:cNvSpPr>
          <p:nvPr/>
        </p:nvSpPr>
        <p:spPr>
          <a:xfrm>
            <a:off x="1981200" y="3267584"/>
            <a:ext cx="5486400" cy="55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Trabalho Prático N.º 2</a:t>
            </a:r>
          </a:p>
        </p:txBody>
      </p:sp>
    </p:spTree>
    <p:extLst>
      <p:ext uri="{BB962C8B-B14F-4D97-AF65-F5344CB8AC3E}">
        <p14:creationId xmlns:p14="http://schemas.microsoft.com/office/powerpoint/2010/main" val="9623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Migrater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Verificação da informação armazenada na base de dados relacional.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704DE24-8CAF-E1A1-9FCE-D77DFD355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220" y="1756549"/>
            <a:ext cx="8165560" cy="459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63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Migrater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Verificação da informação armazenada na base de dados relacional.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61BC8CA-E411-A4AD-B3F7-3EDF5CA4D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752267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10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4.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Gis-Updater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 do tipo </a:t>
            </a:r>
            <a:r>
              <a:rPr lang="pt-PT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daemon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corre em background e é iniciada a cada 5 </a:t>
            </a:r>
            <a:r>
              <a:rPr lang="pt-PT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mins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Esta aplicação vai selecionar da base de dados </a:t>
            </a:r>
            <a:r>
              <a:rPr lang="pt-PT" sz="14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pg-rel</a:t>
            </a:r>
            <a:r>
              <a:rPr lang="pt-PT" sz="14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até 20 entidades para as quais seja necessário atualizar ou obter coordenadas GPS. As coordenadas foram obtidas usando a </a:t>
            </a:r>
            <a:r>
              <a:rPr lang="pt-PT" sz="1400" b="0" i="0" u="none" strike="noStrike" baseline="0" dirty="0" err="1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r>
              <a:rPr lang="pt-PT" sz="1400" b="0" i="0" u="none" strike="noStrike" baseline="0" dirty="0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API do </a:t>
            </a:r>
            <a:r>
              <a:rPr lang="pt-PT" sz="1400" b="0" i="0" u="none" strike="noStrike" baseline="0" dirty="0" err="1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Nominatim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 o </a:t>
            </a:r>
            <a:r>
              <a:rPr lang="pt-PT" sz="1400" b="0" i="0" u="none" strike="noStrike" baseline="0" dirty="0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de HTTP </a:t>
            </a:r>
            <a:r>
              <a:rPr lang="pt-PT" sz="1400" b="0" i="0" u="none" strike="noStrike" baseline="0" dirty="0" err="1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r>
              <a:rPr lang="pt-PT" sz="1400" b="0" i="0" u="none" strike="noStrike" baseline="0" dirty="0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 existente no </a:t>
            </a:r>
            <a:r>
              <a:rPr lang="pt-PT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400" dirty="0">
              <a:latin typeface="Arial" panose="020B0604020202020204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131DE6F-B707-D626-3800-594245952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4119" y="2604042"/>
            <a:ext cx="6735763" cy="37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35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4.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Gis-Updater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Utilização da </a:t>
            </a:r>
            <a:r>
              <a:rPr lang="pt-PT" sz="1400" b="0" i="0" u="none" strike="noStrike" baseline="0" dirty="0" err="1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r>
              <a:rPr lang="pt-PT" sz="1400" b="0" i="0" u="none" strike="noStrike" baseline="0" dirty="0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API do </a:t>
            </a:r>
            <a:r>
              <a:rPr lang="pt-PT" sz="1400" b="0" i="0" u="none" strike="noStrike" baseline="0" dirty="0" err="1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Nominatim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 o </a:t>
            </a:r>
            <a:r>
              <a:rPr lang="pt-PT" sz="1400" b="0" i="0" u="none" strike="noStrike" baseline="0" dirty="0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de HTTP </a:t>
            </a:r>
            <a:r>
              <a:rPr lang="pt-PT" sz="1400" b="0" i="0" u="none" strike="noStrike" baseline="0" dirty="0" err="1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r>
              <a:rPr lang="pt-PT" sz="1400" b="0" i="0" u="none" strike="noStrike" baseline="0" dirty="0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para obter as coordenadas GPS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posteriormente armazenar na base de dados relacional.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D96CFF3-6069-4E83-75E6-269F375BA8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593" y="1981200"/>
            <a:ext cx="7882814" cy="44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7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4.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Gis-Updater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1400" dirty="0">
                <a:latin typeface="Arial" pitchFamily="34" charset="0"/>
                <a:cs typeface="Arial" pitchFamily="34" charset="0"/>
              </a:rPr>
              <a:t>Verificação das coordenadas inseridas com sucesso.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E54B5C5-5474-138C-A0EC-36A2371FA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042" y="1696609"/>
            <a:ext cx="8359916" cy="47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44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5. RPC-SERVER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RPC-SERVER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52A28C-A699-AA00-69FC-00C697B40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84" y="1736606"/>
            <a:ext cx="8131317" cy="45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83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5. RPC-SERVER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RPC-SERVER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81A442-F4EE-09D4-A31A-6C68166F3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67" y="1773401"/>
            <a:ext cx="8121133" cy="456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651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6. API-ENTITIES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9AF7C2-3A08-9B31-8817-76158D560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6668" y="1411277"/>
            <a:ext cx="4826170" cy="449148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700C6AF-1522-36E3-5E62-CBC5E44F04F3}"/>
              </a:ext>
            </a:extLst>
          </p:cNvPr>
          <p:cNvSpPr txBox="1"/>
          <p:nvPr/>
        </p:nvSpPr>
        <p:spPr>
          <a:xfrm>
            <a:off x="306388" y="1447800"/>
            <a:ext cx="29702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Aqui vamos á Base de Dados </a:t>
            </a:r>
            <a:r>
              <a:rPr lang="pt-PT" dirty="0" err="1"/>
              <a:t>db-rel</a:t>
            </a:r>
            <a:r>
              <a:rPr lang="pt-PT" dirty="0"/>
              <a:t> procurar os dados que guardamos previamente para depois os enviar para a </a:t>
            </a:r>
            <a:r>
              <a:rPr lang="pt-PT" dirty="0" err="1"/>
              <a:t>frontend-ent</a:t>
            </a:r>
            <a:r>
              <a:rPr lang="pt-PT" dirty="0"/>
              <a:t> utilizando o método REST. E em baixo temos o resultado disso.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F1D37CB-9207-F2F0-4BAB-56657B767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2782" y="3899867"/>
            <a:ext cx="1057423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12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7. API-GIS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700C6AF-1522-36E3-5E62-CBC5E44F04F3}"/>
              </a:ext>
            </a:extLst>
          </p:cNvPr>
          <p:cNvSpPr txBox="1"/>
          <p:nvPr/>
        </p:nvSpPr>
        <p:spPr>
          <a:xfrm>
            <a:off x="306388" y="1447800"/>
            <a:ext cx="22082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Aqui vamos á Base de Dados </a:t>
            </a:r>
            <a:r>
              <a:rPr lang="pt-PT" dirty="0" err="1"/>
              <a:t>db-rel</a:t>
            </a:r>
            <a:r>
              <a:rPr lang="pt-PT" dirty="0"/>
              <a:t> procurar os dados que guardamos previamente para depois os enviar para a </a:t>
            </a:r>
            <a:r>
              <a:rPr lang="pt-PT" dirty="0" err="1"/>
              <a:t>frontend-gis</a:t>
            </a:r>
            <a:r>
              <a:rPr lang="pt-PT" dirty="0"/>
              <a:t> utilizando o método REST. O objetivo deste código é recolher os dados dos países e dos jogadores, “juntá-los” e enviar os dados necessários.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4D19F2B-1773-6430-31F4-4CC0E600A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7536" y="1304291"/>
            <a:ext cx="4308652" cy="496802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2FB8F0F-377A-2A23-4679-519E8C7085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6894" y="2590800"/>
            <a:ext cx="1759367" cy="241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35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19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8. FRONTEND-ENT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700C6AF-1522-36E3-5E62-CBC5E44F04F3}"/>
              </a:ext>
            </a:extLst>
          </p:cNvPr>
          <p:cNvSpPr txBox="1"/>
          <p:nvPr/>
        </p:nvSpPr>
        <p:spPr>
          <a:xfrm>
            <a:off x="306388" y="1447800"/>
            <a:ext cx="28791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Aqui recebemos os dados os dados que nos foram enviados pela </a:t>
            </a:r>
            <a:r>
              <a:rPr lang="pt-PT" dirty="0" err="1"/>
              <a:t>api-entities</a:t>
            </a:r>
            <a:r>
              <a:rPr lang="pt-PT" dirty="0"/>
              <a:t>, a partir disto nós usamos os dados para os apresentar na </a:t>
            </a:r>
            <a:r>
              <a:rPr lang="pt-PT" dirty="0" err="1"/>
              <a:t>frontend</a:t>
            </a:r>
            <a:r>
              <a:rPr lang="pt-PT" dirty="0"/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B4F14C-7BBF-610D-8E05-1A7E4FAC0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9539" y="2039965"/>
            <a:ext cx="5501274" cy="142048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0356FA7-FF9B-9020-D0F1-017034AE19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084" y="4120410"/>
            <a:ext cx="7378671" cy="205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35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Índice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138C4BC-6F45-AE38-2AA4-D3A60242A4A9}"/>
              </a:ext>
            </a:extLst>
          </p:cNvPr>
          <p:cNvSpPr txBox="1"/>
          <p:nvPr/>
        </p:nvSpPr>
        <p:spPr>
          <a:xfrm>
            <a:off x="482600" y="1437792"/>
            <a:ext cx="4631266" cy="4611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1.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Introdu</a:t>
            </a:r>
            <a:r>
              <a:rPr lang="pt-BR" dirty="0">
                <a:latin typeface="Arial" pitchFamily="34" charset="0"/>
                <a:cs typeface="Arial" pitchFamily="34" charset="0"/>
              </a:rPr>
              <a:t>ção</a:t>
            </a:r>
            <a:r>
              <a:rPr lang="pt-PT" dirty="0">
                <a:latin typeface="Arial" pitchFamily="34" charset="0"/>
                <a:cs typeface="Arial" pitchFamily="34" charset="0"/>
              </a:rPr>
              <a:t> e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Objectivos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Importer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3. Migrater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4.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Gis</a:t>
            </a:r>
            <a:r>
              <a:rPr lang="en-US" dirty="0">
                <a:latin typeface="Arial" pitchFamily="34" charset="0"/>
                <a:cs typeface="Arial" pitchFamily="34" charset="0"/>
              </a:rPr>
              <a:t>-Updater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5. RPC-SERVER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6. API-ENTITIES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7. API-GIS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8. FRONTEND-ENT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9. </a:t>
            </a:r>
            <a:r>
              <a:rPr lang="pt-PT" dirty="0">
                <a:latin typeface="Arial" pitchFamily="34" charset="0"/>
                <a:cs typeface="Arial" pitchFamily="34" charset="0"/>
              </a:rPr>
              <a:t>Arquitetura</a:t>
            </a:r>
            <a:r>
              <a:rPr lang="en-US" dirty="0">
                <a:latin typeface="Arial" pitchFamily="34" charset="0"/>
                <a:cs typeface="Arial" pitchFamily="34" charset="0"/>
              </a:rPr>
              <a:t> do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Projeto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9.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Conclusão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10.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Bibliografia</a:t>
            </a:r>
            <a:r>
              <a:rPr lang="en-US" dirty="0">
                <a:latin typeface="Arial" pitchFamily="34" charset="0"/>
                <a:cs typeface="Arial" pitchFamily="34" charset="0"/>
              </a:rPr>
              <a:t> e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Referências</a:t>
            </a:r>
            <a:r>
              <a:rPr lang="en-US" dirty="0">
                <a:latin typeface="Arial" pitchFamily="34" charset="0"/>
                <a:cs typeface="Arial" pitchFamily="34" charset="0"/>
              </a:rPr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891355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20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8. FRONTEND-ENT (continuação)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700C6AF-1522-36E3-5E62-CBC5E44F04F3}"/>
              </a:ext>
            </a:extLst>
          </p:cNvPr>
          <p:cNvSpPr txBox="1"/>
          <p:nvPr/>
        </p:nvSpPr>
        <p:spPr>
          <a:xfrm>
            <a:off x="306388" y="1447800"/>
            <a:ext cx="28791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Na nossa </a:t>
            </a:r>
            <a:r>
              <a:rPr lang="pt-PT" dirty="0" err="1"/>
              <a:t>frontend-ent</a:t>
            </a:r>
            <a:r>
              <a:rPr lang="pt-PT" dirty="0"/>
              <a:t> também podemos mostrar os jogadores e o utilizador também pode escolher um país para depois mostrarmos os jogadores desse mesmo país.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7ED9866-1E8F-8436-3204-082FC899C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763" y="4485246"/>
            <a:ext cx="8229601" cy="182195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27A25DE-9831-C1AD-5A1B-98E24FC332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742" y="1359110"/>
            <a:ext cx="2609170" cy="233562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B455F46-9D17-9537-698C-4184C89E7E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9988" y="1294475"/>
            <a:ext cx="1096666" cy="28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78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21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9. Arquitetura do Projeto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sp>
        <p:nvSpPr>
          <p:cNvPr id="4" name="AutoShape 2" descr="tpb">
            <a:extLst>
              <a:ext uri="{FF2B5EF4-FFF2-40B4-BE49-F238E27FC236}">
                <a16:creationId xmlns:a16="http://schemas.microsoft.com/office/drawing/2014/main" id="{AFCF549D-90F9-2D8B-6E96-F1C948C4C8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43200" y="32766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072C92D-14F6-610F-947A-8E60AA3470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6401" y="1069804"/>
            <a:ext cx="4231198" cy="265200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7827BE6-A1AE-21CE-B16B-147FFC5462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912" y="3733671"/>
            <a:ext cx="5944175" cy="266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94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10. Conclusão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2FF784-5DFE-7820-F219-95C6D820750B}"/>
              </a:ext>
            </a:extLst>
          </p:cNvPr>
          <p:cNvSpPr txBox="1"/>
          <p:nvPr/>
        </p:nvSpPr>
        <p:spPr>
          <a:xfrm>
            <a:off x="306388" y="1159837"/>
            <a:ext cx="86598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1400" dirty="0">
                <a:latin typeface="Arial" pitchFamily="34" charset="0"/>
                <a:cs typeface="Arial" pitchFamily="34" charset="0"/>
              </a:rPr>
              <a:t>Com a realização deste trabalho, proposto pelos docentes Jorge Ribeiro e Luís Teófilo na Unidade Curricular de Integração de Sistemas, foi possível desenvolver e aplicar os conhecimentos já adquiridos em sala de aula.</a:t>
            </a:r>
          </a:p>
          <a:p>
            <a:pPr algn="just">
              <a:lnSpc>
                <a:spcPct val="150000"/>
              </a:lnSpc>
            </a:pPr>
            <a:r>
              <a:rPr lang="pt-PT" sz="1400" dirty="0">
                <a:latin typeface="Arial" pitchFamily="34" charset="0"/>
                <a:cs typeface="Arial" pitchFamily="34" charset="0"/>
              </a:rPr>
              <a:t>Conseguimos cumprir alguns dos objetivos propostos, sendo que a nossa maior dificuldade passou por implementar as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API´s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 e consequentemente, os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front-ends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. Em relação aos objetivos cumpridos, aquele que nos proporcionou maior dificuldade foi a utilização da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Nomatim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 API para obter as coordenadas geográficas. </a:t>
            </a:r>
          </a:p>
          <a:p>
            <a:pPr algn="just">
              <a:lnSpc>
                <a:spcPct val="150000"/>
              </a:lnSpc>
            </a:pPr>
            <a:r>
              <a:rPr lang="pt-PT" sz="1400" dirty="0">
                <a:latin typeface="Arial" pitchFamily="34" charset="0"/>
                <a:cs typeface="Arial" pitchFamily="34" charset="0"/>
              </a:rPr>
              <a:t>A utilização da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Nomatim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 API foi especialmente importante para o desenvolvimento das nossas capacidades no tratamento de coordenadas geográficas, pois exigiu um maior estudo sobre o tema e também recorremos a algumas tentativas/erro para conseguirmos concluir este objetivo com sucesso.</a:t>
            </a:r>
          </a:p>
          <a:p>
            <a:pPr algn="just">
              <a:lnSpc>
                <a:spcPct val="150000"/>
              </a:lnSpc>
            </a:pPr>
            <a:r>
              <a:rPr lang="pt-PT" sz="1400" dirty="0">
                <a:latin typeface="Arial" pitchFamily="34" charset="0"/>
                <a:cs typeface="Arial" pitchFamily="34" charset="0"/>
              </a:rPr>
              <a:t>Porém, não estamos satisfeitos por não conseguir obter os resultados esperados no que faltou acabar deste trabalho. Assim, pretendemos melhorar as nossas competências relativas a essas tarefas para estarmos melhor preparados para projetos futuros 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80298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11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Bibliografia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e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Referências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Web 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2400" y="1066800"/>
            <a:ext cx="8839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4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400" dirty="0">
                <a:cs typeface="Arial" panose="020B0604020202020204" pitchFamily="34" charset="0"/>
              </a:rPr>
              <a:t>Bitbucket do Código </a:t>
            </a:r>
            <a:r>
              <a:rPr lang="en-US" sz="1400" dirty="0" err="1">
                <a:cs typeface="Arial" panose="020B0604020202020204" pitchFamily="34" charset="0"/>
              </a:rPr>
              <a:t>fornecido</a:t>
            </a:r>
            <a:r>
              <a:rPr lang="en-US" sz="1400" dirty="0">
                <a:cs typeface="Arial" panose="020B0604020202020204" pitchFamily="34" charset="0"/>
              </a:rPr>
              <a:t>: </a:t>
            </a:r>
            <a:r>
              <a:rPr lang="en-US" sz="1400" dirty="0">
                <a:cs typeface="Arial" panose="020B0604020202020204" pitchFamily="34" charset="0"/>
                <a:hlinkClick r:id="rId3"/>
              </a:rPr>
              <a:t>https://bitbucket.org/luisteofilo/systems-integration/src/tp2/</a:t>
            </a:r>
            <a:r>
              <a:rPr lang="en-US" sz="1400" dirty="0"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600"/>
              </a:spcBef>
              <a:defRPr/>
            </a:pPr>
            <a:r>
              <a:rPr lang="en-US" sz="1400" dirty="0">
                <a:cs typeface="Arial" panose="020B0604020202020204" pitchFamily="34" charset="0"/>
              </a:rPr>
              <a:t> </a:t>
            </a:r>
            <a:br>
              <a:rPr lang="en-US" sz="1400" dirty="0"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pt-PT" sz="1400" dirty="0" err="1"/>
              <a:t>Dataset</a:t>
            </a:r>
            <a:r>
              <a:rPr lang="pt-PT" sz="1400" dirty="0"/>
              <a:t> escolhido: </a:t>
            </a:r>
            <a:r>
              <a:rPr lang="pt-PT" sz="1400" dirty="0">
                <a:hlinkClick r:id="rId4"/>
              </a:rPr>
              <a:t>https://www.kaggle.com/datasets/cashncarry/fifa-22-complete-player-dataset?select=players_fifa22.csv</a:t>
            </a:r>
            <a:r>
              <a:rPr lang="pt-PT" sz="1400" dirty="0"/>
              <a:t> </a:t>
            </a:r>
          </a:p>
          <a:p>
            <a:pPr>
              <a:spcBef>
                <a:spcPts val="600"/>
              </a:spcBef>
              <a:defRPr/>
            </a:pPr>
            <a:br>
              <a:rPr lang="pt-PT" sz="1400" dirty="0"/>
            </a:br>
            <a:r>
              <a:rPr lang="en-US" sz="14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400" dirty="0"/>
              <a:t>XML Tutorial: </a:t>
            </a:r>
            <a:r>
              <a:rPr lang="en-US" sz="1400" dirty="0">
                <a:hlinkClick r:id="rId5"/>
              </a:rPr>
              <a:t>https://www.liquid-technologies.com/xml-schema-tutorial/xsd-conventions</a:t>
            </a:r>
            <a:endParaRPr lang="en-US" sz="1400" dirty="0"/>
          </a:p>
          <a:p>
            <a:pPr>
              <a:spcBef>
                <a:spcPts val="600"/>
              </a:spcBef>
              <a:defRPr/>
            </a:pPr>
            <a:r>
              <a:rPr lang="en-US" sz="1400" dirty="0"/>
              <a:t> </a:t>
            </a:r>
          </a:p>
          <a:p>
            <a:pPr>
              <a:spcBef>
                <a:spcPts val="600"/>
              </a:spcBef>
              <a:defRPr/>
            </a:pPr>
            <a:r>
              <a:rPr lang="en-US" sz="14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400" dirty="0"/>
              <a:t>XPath:</a:t>
            </a:r>
          </a:p>
          <a:p>
            <a:pPr>
              <a:spcBef>
                <a:spcPts val="600"/>
              </a:spcBef>
              <a:defRPr/>
            </a:pPr>
            <a:r>
              <a:rPr lang="en-US" sz="1400" dirty="0">
                <a:hlinkClick r:id="rId6"/>
              </a:rPr>
              <a:t>https://www.w3schools.com/xml/xpath_examples.asp</a:t>
            </a:r>
            <a:r>
              <a:rPr lang="en-US" sz="1400" dirty="0"/>
              <a:t> </a:t>
            </a:r>
          </a:p>
          <a:p>
            <a:pPr>
              <a:spcBef>
                <a:spcPts val="600"/>
              </a:spcBef>
              <a:defRPr/>
            </a:pPr>
            <a:r>
              <a:rPr lang="en-US" sz="1400" dirty="0">
                <a:hlinkClick r:id="rId7"/>
              </a:rPr>
              <a:t>https://www.w3schools.com/xml/xpath_syntax.asp</a:t>
            </a:r>
            <a:r>
              <a:rPr lang="en-US" sz="1400" dirty="0"/>
              <a:t> </a:t>
            </a:r>
          </a:p>
          <a:p>
            <a:pPr>
              <a:spcBef>
                <a:spcPts val="600"/>
              </a:spcBef>
              <a:defRPr/>
            </a:pPr>
            <a:r>
              <a:rPr lang="en-US" sz="1400" dirty="0">
                <a:hlinkClick r:id="rId8"/>
              </a:rPr>
              <a:t>https://stackoverflow.com/questions/8711030/fetch-partial-string-matched-html-tag-using-xpath</a:t>
            </a:r>
            <a:endParaRPr lang="en-US" sz="1400" dirty="0"/>
          </a:p>
          <a:p>
            <a:pPr>
              <a:spcBef>
                <a:spcPts val="600"/>
              </a:spcBef>
              <a:defRPr/>
            </a:pPr>
            <a:endParaRPr lang="en-US" sz="1400" dirty="0"/>
          </a:p>
          <a:p>
            <a:pPr>
              <a:spcBef>
                <a:spcPts val="600"/>
              </a:spcBef>
              <a:defRPr/>
            </a:pPr>
            <a:r>
              <a:rPr lang="en-US" sz="1400" dirty="0"/>
              <a:t> </a:t>
            </a:r>
            <a:r>
              <a:rPr lang="en-US" sz="14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400" dirty="0" err="1"/>
              <a:t>Nominatim</a:t>
            </a:r>
            <a:r>
              <a:rPr lang="en-US" sz="1400" dirty="0"/>
              <a:t> API:</a:t>
            </a:r>
          </a:p>
          <a:p>
            <a:pPr>
              <a:spcBef>
                <a:spcPts val="600"/>
              </a:spcBef>
              <a:defRPr/>
            </a:pPr>
            <a:r>
              <a:rPr lang="en-US" sz="1400" dirty="0">
                <a:hlinkClick r:id="rId9"/>
              </a:rPr>
              <a:t>https://nominatim.org/release-docs/develop/api/Search/</a:t>
            </a:r>
            <a:r>
              <a:rPr lang="en-US" sz="1400" dirty="0"/>
              <a:t> </a:t>
            </a:r>
          </a:p>
          <a:p>
            <a:pPr marL="36576" algn="just">
              <a:lnSpc>
                <a:spcPct val="170000"/>
              </a:lnSpc>
              <a:spcBef>
                <a:spcPct val="20000"/>
              </a:spcBef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DEBD917-885F-4E14-9AAA-FA7433880D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8C1A7A11-171A-4B51-AF54-818C7D826E60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C0DA002-1D3A-41DC-B132-1A198053902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Text Box 10">
            <a:extLst>
              <a:ext uri="{FF2B5EF4-FFF2-40B4-BE49-F238E27FC236}">
                <a16:creationId xmlns:a16="http://schemas.microsoft.com/office/drawing/2014/main" id="{1204D73C-759C-3E01-1E9B-19D68FC71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6F8E842-06BB-5B20-ECE1-C729A90E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23</a:t>
            </a:fld>
            <a:r>
              <a:rPr lang="pt-PT" sz="1000" dirty="0"/>
              <a:t> -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16A8DF-702E-2F9F-FC6A-BBE9CEF5C3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678794F-9054-EA7B-B1E0-DF67F1547B8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00332AC9-73DA-F066-EC2F-BD34532F90F2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id="{951004CF-EB19-4862-CF83-09DC3B61B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590949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5867400"/>
            <a:ext cx="5143500" cy="489738"/>
          </a:xfrm>
        </p:spPr>
        <p:txBody>
          <a:bodyPr>
            <a:normAutofit/>
          </a:bodyPr>
          <a:lstStyle/>
          <a:p>
            <a:r>
              <a:rPr lang="pt-PT" sz="15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www.ipvc.pt</a:t>
            </a:r>
            <a:endParaRPr lang="pt-PT" sz="1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6" y="3409950"/>
            <a:ext cx="4048787" cy="10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1. Introdução e Objetivos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2FF784-5DFE-7820-F219-95C6D820750B}"/>
              </a:ext>
            </a:extLst>
          </p:cNvPr>
          <p:cNvSpPr txBox="1"/>
          <p:nvPr/>
        </p:nvSpPr>
        <p:spPr>
          <a:xfrm>
            <a:off x="306388" y="1159837"/>
            <a:ext cx="8659812" cy="562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ct val="20000"/>
              </a:spcBef>
            </a:pPr>
            <a:r>
              <a:rPr lang="pt-PT" sz="1400" dirty="0">
                <a:latin typeface="Arial" pitchFamily="34" charset="0"/>
                <a:cs typeface="Arial" pitchFamily="34" charset="0"/>
              </a:rPr>
              <a:t>Neste trabalho, que nos foi fornecido/proposto pelos docentes Jorge Ribeiro e Luís Teófilo na unidade curricular de Integração de Sistemas, foi pretendido realizar a conversão de dados de um ficheiro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csv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 para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xml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 com um formato pretendido, usando um programa em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Python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. De seguida, inserimos o ficheiro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xml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 já validado numa base de dados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PostgreSQL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. Feito isto, tivemos de consultar a informação do ficheiro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xml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 gerado e armazena-la numa base de dados relacional. Nesta fase foi implementado outro dos requisitos deste trabalho, que seria utilizar coordenadas geográficas. Por fim, tivemos de implementar interfaces de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front-end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 para fazer consultas na base de dados. Tudo isto foi desenvolvido dentro de um Docker container para facilitar a criação e testagem da nossa “aplicação”.</a:t>
            </a:r>
          </a:p>
          <a:p>
            <a:pPr algn="just">
              <a:lnSpc>
                <a:spcPct val="200000"/>
              </a:lnSpc>
              <a:spcBef>
                <a:spcPct val="20000"/>
              </a:spcBef>
            </a:pPr>
            <a:r>
              <a:rPr lang="pt-PT" sz="1400" dirty="0">
                <a:latin typeface="Arial" pitchFamily="34" charset="0"/>
                <a:cs typeface="Arial" pitchFamily="34" charset="0"/>
              </a:rPr>
              <a:t>Neste trabalho prático implementámos o código já desenvolvido pelo professor Luís Teófilo como base do nosso trabalho. Com este trabalho pretende-se rever e aplicar os conhecimentos já adquiridos na UC, tanto nas aulas teóricas como nas práticas , mais nomeadamente, os Sistemas Distribuídos - RPC -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Remote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Procedure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Call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14238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Importer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 aplicação do tipo </a:t>
            </a:r>
            <a:r>
              <a:rPr lang="pt-PT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daemon</a:t>
            </a:r>
            <a:r>
              <a:rPr lang="pt-P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corre em background, constantemente à procura de novos ficheiros CSV no volume </a:t>
            </a:r>
            <a:r>
              <a:rPr lang="pt-PT" sz="18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r>
              <a:rPr lang="pt-PT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Docker e inicia a conversão para XML e posterior migração para a base de dados </a:t>
            </a:r>
            <a:r>
              <a:rPr lang="pt-PT" sz="18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pg-xml</a:t>
            </a:r>
            <a:r>
              <a:rPr lang="pt-PT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(não relacional)</a:t>
            </a:r>
            <a:r>
              <a:rPr lang="pt-P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dirty="0">
              <a:latin typeface="Arial" panose="020B0604020202020204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2023AC0-3E36-18C1-3DAE-50B52CC1EC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2309" y="2575995"/>
            <a:ext cx="6808691" cy="382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9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Importer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Neste código da aplicação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importer</a:t>
            </a:r>
            <a:r>
              <a:rPr lang="pt-PT" dirty="0">
                <a:latin typeface="Arial" pitchFamily="34" charset="0"/>
                <a:cs typeface="Arial" pitchFamily="34" charset="0"/>
              </a:rPr>
              <a:t> é onde ocorre a verificação dos ficheiros que já foram convertidos.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94D7A56-C6D8-0C75-1DA9-0CB25255A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1585" y="2111687"/>
            <a:ext cx="5380831" cy="424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2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2.Importer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Verificação dos ficheiros que já foram convertidos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EBF30B2-BF98-0A29-CF42-0997EEAC5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264" y="1810039"/>
            <a:ext cx="7851473" cy="441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8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Importer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Verificação dos ficheiros que já foram importados.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065CA8-6893-9D8A-C589-225A88A5F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747" y="1749510"/>
            <a:ext cx="8106507" cy="455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07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Migrater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 do tipo </a:t>
            </a:r>
            <a:r>
              <a:rPr lang="pt-PT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daemon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corre em background e é iniciada a cada 5 </a:t>
            </a:r>
            <a:r>
              <a:rPr lang="pt-PT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mins</a:t>
            </a:r>
            <a:r>
              <a:rPr lang="pt-PT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aplicação verifica se existem novos ficheiros na tabela </a:t>
            </a:r>
            <a:r>
              <a:rPr lang="pt-PT" sz="14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imported_documents</a:t>
            </a:r>
            <a:r>
              <a:rPr lang="pt-PT" sz="14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</a:t>
            </a:r>
            <a:r>
              <a:rPr lang="pt-PT" sz="14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pg-xml</a:t>
            </a:r>
            <a:r>
              <a:rPr lang="pt-PT" sz="14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que necessitem de ser migrados do XML para as tabelas da base de dados </a:t>
            </a:r>
            <a:r>
              <a:rPr lang="pt-PT" sz="14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pg-rel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utilizando a API </a:t>
            </a:r>
            <a:r>
              <a:rPr lang="pt-PT" sz="14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api-entities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400" dirty="0">
              <a:latin typeface="Arial" panose="020B0604020202020204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9561B4E-A936-D5F4-425C-84BB837BDF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2246201"/>
            <a:ext cx="5029200" cy="41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88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Migrater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1400" dirty="0">
                <a:latin typeface="Arial" pitchFamily="34" charset="0"/>
                <a:cs typeface="Arial" pitchFamily="34" charset="0"/>
              </a:rPr>
              <a:t>Utilização do XPATH para obter a informação pretendida e armazena-la na base de dados.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78182A1-C76F-5920-DBAE-B37DE4696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342" y="1787576"/>
            <a:ext cx="8131317" cy="457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517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4576</TotalTime>
  <Words>1930</Words>
  <Application>Microsoft Office PowerPoint</Application>
  <PresentationFormat>Apresentação no Ecrã (4:3)</PresentationFormat>
  <Paragraphs>296</Paragraphs>
  <Slides>24</Slides>
  <Notes>22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27" baseType="lpstr">
      <vt:lpstr>Arial</vt:lpstr>
      <vt:lpstr>Calibri</vt:lpstr>
      <vt:lpstr>Tema do Office</vt:lpstr>
      <vt:lpstr>INTEGRAÇÃO DE SISTEMAS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Jorge Ribeiro</dc:creator>
  <cp:lastModifiedBy>João Correia</cp:lastModifiedBy>
  <cp:revision>264</cp:revision>
  <cp:lastPrinted>2020-09-27T18:04:57Z</cp:lastPrinted>
  <dcterms:created xsi:type="dcterms:W3CDTF">2011-05-31T09:21:51Z</dcterms:created>
  <dcterms:modified xsi:type="dcterms:W3CDTF">2023-01-23T18:48:34Z</dcterms:modified>
</cp:coreProperties>
</file>